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9906000" cy="6858000" type="A4"/>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MAKPO  WILLIAM [BC]" initials="SW[" lastIdx="1" clrIdx="0">
    <p:extLst>
      <p:ext uri="{19B8F6BF-5375-455C-9EA6-DF929625EA0E}">
        <p15:presenceInfo xmlns:p15="http://schemas.microsoft.com/office/powerpoint/2012/main" userId="S::william.somakpo@benincontrol.com::149e36ed-41b7-4f24-90ed-c70ed1efc70a" providerId="AD"/>
      </p:ext>
    </p:extLst>
  </p:cmAuthor>
  <p:cmAuthor id="2" name="DOSSA  Coffi Achille Pascal [BC]" initials="DCAP[" lastIdx="1" clrIdx="1">
    <p:extLst>
      <p:ext uri="{19B8F6BF-5375-455C-9EA6-DF929625EA0E}">
        <p15:presenceInfo xmlns:p15="http://schemas.microsoft.com/office/powerpoint/2012/main" userId="S::achille.dossa@benincontrol.com::cf395b42-7ff5-4b01-b538-15dcd0e763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198"/>
    <a:srgbClr val="0057A5"/>
    <a:srgbClr val="02529E"/>
    <a:srgbClr val="0058AA"/>
    <a:srgbClr val="0B5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varScale="1">
        <p:scale>
          <a:sx n="110" d="100"/>
          <a:sy n="110" d="100"/>
        </p:scale>
        <p:origin x="120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85558" cy="502834"/>
          </a:xfrm>
          <a:prstGeom prst="rect">
            <a:avLst/>
          </a:prstGeom>
        </p:spPr>
        <p:txBody>
          <a:bodyPr vert="horz" lIns="92455" tIns="46227" rIns="92455" bIns="46227" rtlCol="0"/>
          <a:lstStyle>
            <a:lvl1pPr algn="l">
              <a:defRPr sz="1200"/>
            </a:lvl1pPr>
          </a:lstStyle>
          <a:p>
            <a:endParaRPr lang="fr-FR"/>
          </a:p>
        </p:txBody>
      </p:sp>
      <p:sp>
        <p:nvSpPr>
          <p:cNvPr id="3" name="Espace réservé de la date 2"/>
          <p:cNvSpPr>
            <a:spLocks noGrp="1"/>
          </p:cNvSpPr>
          <p:nvPr>
            <p:ph type="dt" idx="1"/>
          </p:nvPr>
        </p:nvSpPr>
        <p:spPr>
          <a:xfrm>
            <a:off x="3902598" y="1"/>
            <a:ext cx="2985558" cy="502834"/>
          </a:xfrm>
          <a:prstGeom prst="rect">
            <a:avLst/>
          </a:prstGeom>
        </p:spPr>
        <p:txBody>
          <a:bodyPr vert="horz" lIns="92455" tIns="46227" rIns="92455" bIns="46227" rtlCol="0"/>
          <a:lstStyle>
            <a:lvl1pPr algn="r">
              <a:defRPr sz="1200"/>
            </a:lvl1pPr>
          </a:lstStyle>
          <a:p>
            <a:fld id="{1049566C-B5D7-4EE0-99DF-58DB0A974077}" type="datetimeFigureOut">
              <a:rPr lang="fr-FR" smtClean="0"/>
              <a:t>06/07/2021</a:t>
            </a:fld>
            <a:endParaRPr lang="fr-FR"/>
          </a:p>
        </p:txBody>
      </p:sp>
      <p:sp>
        <p:nvSpPr>
          <p:cNvPr id="4" name="Espace réservé de l'image des diapositives 3"/>
          <p:cNvSpPr>
            <a:spLocks noGrp="1" noRot="1" noChangeAspect="1"/>
          </p:cNvSpPr>
          <p:nvPr>
            <p:ph type="sldImg" idx="2"/>
          </p:nvPr>
        </p:nvSpPr>
        <p:spPr>
          <a:xfrm>
            <a:off x="1003300" y="1252538"/>
            <a:ext cx="4883150" cy="3381375"/>
          </a:xfrm>
          <a:prstGeom prst="rect">
            <a:avLst/>
          </a:prstGeom>
          <a:noFill/>
          <a:ln w="12700">
            <a:solidFill>
              <a:prstClr val="black"/>
            </a:solidFill>
          </a:ln>
        </p:spPr>
        <p:txBody>
          <a:bodyPr vert="horz" lIns="92455" tIns="46227" rIns="92455" bIns="46227" rtlCol="0" anchor="ctr"/>
          <a:lstStyle/>
          <a:p>
            <a:endParaRPr lang="fr-FR"/>
          </a:p>
        </p:txBody>
      </p:sp>
      <p:sp>
        <p:nvSpPr>
          <p:cNvPr id="5" name="Espace réservé des notes 4"/>
          <p:cNvSpPr>
            <a:spLocks noGrp="1"/>
          </p:cNvSpPr>
          <p:nvPr>
            <p:ph type="body" sz="quarter" idx="3"/>
          </p:nvPr>
        </p:nvSpPr>
        <p:spPr>
          <a:xfrm>
            <a:off x="688976" y="4823034"/>
            <a:ext cx="5511800" cy="3946119"/>
          </a:xfrm>
          <a:prstGeom prst="rect">
            <a:avLst/>
          </a:prstGeom>
        </p:spPr>
        <p:txBody>
          <a:bodyPr vert="horz" lIns="92455" tIns="46227" rIns="92455" bIns="46227"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519055"/>
            <a:ext cx="2985558" cy="502833"/>
          </a:xfrm>
          <a:prstGeom prst="rect">
            <a:avLst/>
          </a:prstGeom>
        </p:spPr>
        <p:txBody>
          <a:bodyPr vert="horz" lIns="92455" tIns="46227" rIns="92455" bIns="4622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02598" y="9519055"/>
            <a:ext cx="2985558" cy="502833"/>
          </a:xfrm>
          <a:prstGeom prst="rect">
            <a:avLst/>
          </a:prstGeom>
        </p:spPr>
        <p:txBody>
          <a:bodyPr vert="horz" lIns="92455" tIns="46227" rIns="92455" bIns="46227" rtlCol="0" anchor="b"/>
          <a:lstStyle>
            <a:lvl1pPr algn="r">
              <a:defRPr sz="1200"/>
            </a:lvl1pPr>
          </a:lstStyle>
          <a:p>
            <a:fld id="{86166F13-70AF-488A-9CFE-14EF917C93CF}" type="slidenum">
              <a:rPr lang="fr-FR" smtClean="0"/>
              <a:t>‹N°›</a:t>
            </a:fld>
            <a:endParaRPr lang="fr-FR"/>
          </a:p>
        </p:txBody>
      </p:sp>
    </p:spTree>
    <p:extLst>
      <p:ext uri="{BB962C8B-B14F-4D97-AF65-F5344CB8AC3E}">
        <p14:creationId xmlns:p14="http://schemas.microsoft.com/office/powerpoint/2010/main" val="65323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CC1BE413-31F8-4FEC-9624-242163C6176E}" type="datetime1">
              <a:rPr lang="fr-FR" smtClean="0"/>
              <a:t>06/07/2021</a:t>
            </a:fld>
            <a:endParaRPr lang="fr-FR"/>
          </a:p>
        </p:txBody>
      </p:sp>
      <p:sp>
        <p:nvSpPr>
          <p:cNvPr id="5" name="Footer Placeholder 4"/>
          <p:cNvSpPr>
            <a:spLocks noGrp="1"/>
          </p:cNvSpPr>
          <p:nvPr>
            <p:ph type="ftr" sz="quarter" idx="11"/>
          </p:nvPr>
        </p:nvSpPr>
        <p:spPr/>
        <p:txBody>
          <a:bodyPr/>
          <a:lstStyle/>
          <a:p>
            <a:r>
              <a:rPr lang="fr-FR"/>
              <a:t>Rapport d’activités PVI 2020</a:t>
            </a:r>
          </a:p>
        </p:txBody>
      </p:sp>
      <p:sp>
        <p:nvSpPr>
          <p:cNvPr id="6" name="Slide Number Placeholder 5"/>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460549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D140FCF-A311-4EF0-87C7-704B0B2F9DC2}" type="datetime1">
              <a:rPr lang="fr-FR" smtClean="0"/>
              <a:t>06/07/2021</a:t>
            </a:fld>
            <a:endParaRPr lang="fr-FR"/>
          </a:p>
        </p:txBody>
      </p:sp>
      <p:sp>
        <p:nvSpPr>
          <p:cNvPr id="5" name="Footer Placeholder 4"/>
          <p:cNvSpPr>
            <a:spLocks noGrp="1"/>
          </p:cNvSpPr>
          <p:nvPr>
            <p:ph type="ftr" sz="quarter" idx="11"/>
          </p:nvPr>
        </p:nvSpPr>
        <p:spPr/>
        <p:txBody>
          <a:bodyPr/>
          <a:lstStyle/>
          <a:p>
            <a:r>
              <a:rPr lang="fr-FR"/>
              <a:t>Rapport d’activités PVI 2020</a:t>
            </a:r>
          </a:p>
        </p:txBody>
      </p:sp>
      <p:sp>
        <p:nvSpPr>
          <p:cNvPr id="6" name="Slide Number Placeholder 5"/>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54687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8BB870A-D867-4C7A-BB63-C3508DB2603F}" type="datetime1">
              <a:rPr lang="fr-FR" smtClean="0"/>
              <a:t>06/07/2021</a:t>
            </a:fld>
            <a:endParaRPr lang="fr-FR"/>
          </a:p>
        </p:txBody>
      </p:sp>
      <p:sp>
        <p:nvSpPr>
          <p:cNvPr id="5" name="Footer Placeholder 4"/>
          <p:cNvSpPr>
            <a:spLocks noGrp="1"/>
          </p:cNvSpPr>
          <p:nvPr>
            <p:ph type="ftr" sz="quarter" idx="11"/>
          </p:nvPr>
        </p:nvSpPr>
        <p:spPr/>
        <p:txBody>
          <a:bodyPr/>
          <a:lstStyle/>
          <a:p>
            <a:r>
              <a:rPr lang="fr-FR"/>
              <a:t>Rapport d’activités PVI 2020</a:t>
            </a:r>
          </a:p>
        </p:txBody>
      </p:sp>
      <p:sp>
        <p:nvSpPr>
          <p:cNvPr id="6" name="Slide Number Placeholder 5"/>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6958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CCCAFEE-DF9E-4237-8AB2-02B431ED8219}" type="datetime1">
              <a:rPr lang="fr-FR" smtClean="0"/>
              <a:t>06/07/2021</a:t>
            </a:fld>
            <a:endParaRPr lang="fr-FR"/>
          </a:p>
        </p:txBody>
      </p:sp>
      <p:sp>
        <p:nvSpPr>
          <p:cNvPr id="5" name="Footer Placeholder 4"/>
          <p:cNvSpPr>
            <a:spLocks noGrp="1"/>
          </p:cNvSpPr>
          <p:nvPr>
            <p:ph type="ftr" sz="quarter" idx="11"/>
          </p:nvPr>
        </p:nvSpPr>
        <p:spPr/>
        <p:txBody>
          <a:bodyPr/>
          <a:lstStyle/>
          <a:p>
            <a:r>
              <a:rPr lang="fr-FR"/>
              <a:t>Rapport d’activités PVI 2020</a:t>
            </a:r>
          </a:p>
        </p:txBody>
      </p:sp>
      <p:sp>
        <p:nvSpPr>
          <p:cNvPr id="6" name="Slide Number Placeholder 5"/>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203222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1999A73-3B86-4D6F-94E0-122D35643C95}" type="datetime1">
              <a:rPr lang="fr-FR" smtClean="0"/>
              <a:t>06/07/2021</a:t>
            </a:fld>
            <a:endParaRPr lang="fr-FR"/>
          </a:p>
        </p:txBody>
      </p:sp>
      <p:sp>
        <p:nvSpPr>
          <p:cNvPr id="5" name="Footer Placeholder 4"/>
          <p:cNvSpPr>
            <a:spLocks noGrp="1"/>
          </p:cNvSpPr>
          <p:nvPr>
            <p:ph type="ftr" sz="quarter" idx="11"/>
          </p:nvPr>
        </p:nvSpPr>
        <p:spPr/>
        <p:txBody>
          <a:bodyPr/>
          <a:lstStyle/>
          <a:p>
            <a:r>
              <a:rPr lang="fr-FR"/>
              <a:t>Rapport d’activités PVI 2020</a:t>
            </a:r>
          </a:p>
        </p:txBody>
      </p:sp>
      <p:sp>
        <p:nvSpPr>
          <p:cNvPr id="6" name="Slide Number Placeholder 5"/>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80142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21EB781-88C3-46A2-BB14-E38AB5F9D43C}" type="datetime1">
              <a:rPr lang="fr-FR" smtClean="0"/>
              <a:t>06/07/2021</a:t>
            </a:fld>
            <a:endParaRPr lang="fr-FR"/>
          </a:p>
        </p:txBody>
      </p:sp>
      <p:sp>
        <p:nvSpPr>
          <p:cNvPr id="6" name="Footer Placeholder 5"/>
          <p:cNvSpPr>
            <a:spLocks noGrp="1"/>
          </p:cNvSpPr>
          <p:nvPr>
            <p:ph type="ftr" sz="quarter" idx="11"/>
          </p:nvPr>
        </p:nvSpPr>
        <p:spPr/>
        <p:txBody>
          <a:bodyPr/>
          <a:lstStyle/>
          <a:p>
            <a:r>
              <a:rPr lang="fr-FR"/>
              <a:t>Rapport d’activités PVI 2020</a:t>
            </a:r>
          </a:p>
        </p:txBody>
      </p:sp>
      <p:sp>
        <p:nvSpPr>
          <p:cNvPr id="7" name="Slide Number Placeholder 6"/>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11403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B0C7AC3-01CF-48F8-B4EA-E508B49275F9}" type="datetime1">
              <a:rPr lang="fr-FR" smtClean="0"/>
              <a:t>06/07/2021</a:t>
            </a:fld>
            <a:endParaRPr lang="fr-FR"/>
          </a:p>
        </p:txBody>
      </p:sp>
      <p:sp>
        <p:nvSpPr>
          <p:cNvPr id="8" name="Footer Placeholder 7"/>
          <p:cNvSpPr>
            <a:spLocks noGrp="1"/>
          </p:cNvSpPr>
          <p:nvPr>
            <p:ph type="ftr" sz="quarter" idx="11"/>
          </p:nvPr>
        </p:nvSpPr>
        <p:spPr/>
        <p:txBody>
          <a:bodyPr/>
          <a:lstStyle/>
          <a:p>
            <a:r>
              <a:rPr lang="fr-FR"/>
              <a:t>Rapport d’activités PVI 2020</a:t>
            </a:r>
          </a:p>
        </p:txBody>
      </p:sp>
      <p:sp>
        <p:nvSpPr>
          <p:cNvPr id="9" name="Slide Number Placeholder 8"/>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47908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993DA2C-4116-4F42-A9D9-0626EDBF5567}" type="datetime1">
              <a:rPr lang="fr-FR" smtClean="0"/>
              <a:t>06/07/2021</a:t>
            </a:fld>
            <a:endParaRPr lang="fr-FR"/>
          </a:p>
        </p:txBody>
      </p:sp>
      <p:sp>
        <p:nvSpPr>
          <p:cNvPr id="4" name="Footer Placeholder 3"/>
          <p:cNvSpPr>
            <a:spLocks noGrp="1"/>
          </p:cNvSpPr>
          <p:nvPr>
            <p:ph type="ftr" sz="quarter" idx="11"/>
          </p:nvPr>
        </p:nvSpPr>
        <p:spPr/>
        <p:txBody>
          <a:bodyPr/>
          <a:lstStyle/>
          <a:p>
            <a:r>
              <a:rPr lang="fr-FR"/>
              <a:t>Rapport d’activités PVI 2020</a:t>
            </a:r>
          </a:p>
        </p:txBody>
      </p:sp>
      <p:sp>
        <p:nvSpPr>
          <p:cNvPr id="5" name="Slide Number Placeholder 4"/>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410579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A8FA0-BCCB-4155-8724-324DA7575E51}" type="datetime1">
              <a:rPr lang="fr-FR" smtClean="0"/>
              <a:t>06/07/2021</a:t>
            </a:fld>
            <a:endParaRPr lang="fr-FR"/>
          </a:p>
        </p:txBody>
      </p:sp>
      <p:sp>
        <p:nvSpPr>
          <p:cNvPr id="3" name="Footer Placeholder 2"/>
          <p:cNvSpPr>
            <a:spLocks noGrp="1"/>
          </p:cNvSpPr>
          <p:nvPr>
            <p:ph type="ftr" sz="quarter" idx="11"/>
          </p:nvPr>
        </p:nvSpPr>
        <p:spPr/>
        <p:txBody>
          <a:bodyPr/>
          <a:lstStyle/>
          <a:p>
            <a:r>
              <a:rPr lang="fr-FR"/>
              <a:t>Rapport d’activités PVI 2020</a:t>
            </a:r>
          </a:p>
        </p:txBody>
      </p:sp>
      <p:sp>
        <p:nvSpPr>
          <p:cNvPr id="4" name="Slide Number Placeholder 3"/>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29605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0A15878-AF77-4206-960D-78AD02535A35}" type="datetime1">
              <a:rPr lang="fr-FR" smtClean="0"/>
              <a:t>06/07/2021</a:t>
            </a:fld>
            <a:endParaRPr lang="fr-FR"/>
          </a:p>
        </p:txBody>
      </p:sp>
      <p:sp>
        <p:nvSpPr>
          <p:cNvPr id="6" name="Footer Placeholder 5"/>
          <p:cNvSpPr>
            <a:spLocks noGrp="1"/>
          </p:cNvSpPr>
          <p:nvPr>
            <p:ph type="ftr" sz="quarter" idx="11"/>
          </p:nvPr>
        </p:nvSpPr>
        <p:spPr/>
        <p:txBody>
          <a:bodyPr/>
          <a:lstStyle/>
          <a:p>
            <a:r>
              <a:rPr lang="fr-FR"/>
              <a:t>Rapport d’activités PVI 2020</a:t>
            </a:r>
          </a:p>
        </p:txBody>
      </p:sp>
      <p:sp>
        <p:nvSpPr>
          <p:cNvPr id="7" name="Slide Number Placeholder 6"/>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358998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50839B3-5291-4CEC-BE8A-0012FDC15318}" type="datetime1">
              <a:rPr lang="fr-FR" smtClean="0"/>
              <a:t>06/07/2021</a:t>
            </a:fld>
            <a:endParaRPr lang="fr-FR"/>
          </a:p>
        </p:txBody>
      </p:sp>
      <p:sp>
        <p:nvSpPr>
          <p:cNvPr id="6" name="Footer Placeholder 5"/>
          <p:cNvSpPr>
            <a:spLocks noGrp="1"/>
          </p:cNvSpPr>
          <p:nvPr>
            <p:ph type="ftr" sz="quarter" idx="11"/>
          </p:nvPr>
        </p:nvSpPr>
        <p:spPr/>
        <p:txBody>
          <a:bodyPr/>
          <a:lstStyle/>
          <a:p>
            <a:r>
              <a:rPr lang="fr-FR"/>
              <a:t>Rapport d’activités PVI 2020</a:t>
            </a:r>
          </a:p>
        </p:txBody>
      </p:sp>
      <p:sp>
        <p:nvSpPr>
          <p:cNvPr id="7" name="Slide Number Placeholder 6"/>
          <p:cNvSpPr>
            <a:spLocks noGrp="1"/>
          </p:cNvSpPr>
          <p:nvPr>
            <p:ph type="sldNum" sz="quarter" idx="12"/>
          </p:nvPr>
        </p:nvSpPr>
        <p:spPr/>
        <p:txBody>
          <a:bodyPr/>
          <a:lstStyle/>
          <a:p>
            <a:fld id="{8DB4BD8A-7200-4091-805B-DE4F3750624F}" type="slidenum">
              <a:rPr lang="fr-FR" smtClean="0"/>
              <a:t>‹N°›</a:t>
            </a:fld>
            <a:endParaRPr lang="fr-FR"/>
          </a:p>
        </p:txBody>
      </p:sp>
    </p:spTree>
    <p:extLst>
      <p:ext uri="{BB962C8B-B14F-4D97-AF65-F5344CB8AC3E}">
        <p14:creationId xmlns:p14="http://schemas.microsoft.com/office/powerpoint/2010/main" val="137558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799DD-5D20-4647-8507-8ED2A2F675C9}" type="datetime1">
              <a:rPr lang="fr-FR" smtClean="0"/>
              <a:t>06/07/2021</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Rapport d’activités PVI 2020</a:t>
            </a: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4BD8A-7200-4091-805B-DE4F3750624F}" type="slidenum">
              <a:rPr lang="fr-FR" smtClean="0"/>
              <a:t>‹N°›</a:t>
            </a:fld>
            <a:endParaRPr lang="fr-FR"/>
          </a:p>
        </p:txBody>
      </p:sp>
    </p:spTree>
    <p:extLst>
      <p:ext uri="{BB962C8B-B14F-4D97-AF65-F5344CB8AC3E}">
        <p14:creationId xmlns:p14="http://schemas.microsoft.com/office/powerpoint/2010/main" val="352863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FAC0350-38F5-4FB4-8B99-2243E3AC65A4}"/>
              </a:ext>
            </a:extLst>
          </p:cNvPr>
          <p:cNvPicPr>
            <a:picLocks noChangeAspect="1"/>
          </p:cNvPicPr>
          <p:nvPr/>
        </p:nvPicPr>
        <p:blipFill rotWithShape="1">
          <a:blip r:embed="rId2">
            <a:alphaModFix amt="20000"/>
          </a:blip>
          <a:srcRect t="-1975" b="20006"/>
          <a:stretch/>
        </p:blipFill>
        <p:spPr>
          <a:xfrm>
            <a:off x="0" y="-170003"/>
            <a:ext cx="9906002" cy="7006048"/>
          </a:xfrm>
          <a:prstGeom prst="rect">
            <a:avLst/>
          </a:prstGeom>
          <a:solidFill>
            <a:schemeClr val="accent1">
              <a:lumMod val="20000"/>
              <a:lumOff val="80000"/>
            </a:schemeClr>
          </a:solidFill>
        </p:spPr>
      </p:pic>
      <p:sp>
        <p:nvSpPr>
          <p:cNvPr id="10" name="Espace réservé du numéro de diapositive 9">
            <a:extLst>
              <a:ext uri="{FF2B5EF4-FFF2-40B4-BE49-F238E27FC236}">
                <a16:creationId xmlns:a16="http://schemas.microsoft.com/office/drawing/2014/main" id="{50D132A6-0F6D-4B6C-B9B0-3D688393720D}"/>
              </a:ext>
            </a:extLst>
          </p:cNvPr>
          <p:cNvSpPr>
            <a:spLocks noGrp="1"/>
          </p:cNvSpPr>
          <p:nvPr>
            <p:ph type="sldNum" sz="quarter" idx="12"/>
          </p:nvPr>
        </p:nvSpPr>
        <p:spPr/>
        <p:txBody>
          <a:bodyPr/>
          <a:lstStyle/>
          <a:p>
            <a:fld id="{8DB4BD8A-7200-4091-805B-DE4F3750624F}" type="slidenum">
              <a:rPr lang="fr-FR" b="1" smtClean="0"/>
              <a:t>1</a:t>
            </a:fld>
            <a:endParaRPr lang="fr-FR" b="1"/>
          </a:p>
        </p:txBody>
      </p:sp>
      <p:grpSp>
        <p:nvGrpSpPr>
          <p:cNvPr id="8" name="Groupe 7">
            <a:extLst>
              <a:ext uri="{FF2B5EF4-FFF2-40B4-BE49-F238E27FC236}">
                <a16:creationId xmlns:a16="http://schemas.microsoft.com/office/drawing/2014/main" id="{61A858C4-E862-4B60-88DE-221F760EA60B}"/>
              </a:ext>
            </a:extLst>
          </p:cNvPr>
          <p:cNvGrpSpPr/>
          <p:nvPr/>
        </p:nvGrpSpPr>
        <p:grpSpPr>
          <a:xfrm>
            <a:off x="279465" y="25984"/>
            <a:ext cx="779715" cy="566853"/>
            <a:chOff x="0" y="1538652"/>
            <a:chExt cx="2540977" cy="2048610"/>
          </a:xfrm>
        </p:grpSpPr>
        <p:sp>
          <p:nvSpPr>
            <p:cNvPr id="9" name="Rectangle avec coin arrondi 4">
              <a:extLst>
                <a:ext uri="{FF2B5EF4-FFF2-40B4-BE49-F238E27FC236}">
                  <a16:creationId xmlns:a16="http://schemas.microsoft.com/office/drawing/2014/main" id="{EBF8148F-7493-43B6-95DC-12DEC0FC2C1C}"/>
                </a:ext>
              </a:extLst>
            </p:cNvPr>
            <p:cNvSpPr/>
            <p:nvPr/>
          </p:nvSpPr>
          <p:spPr>
            <a:xfrm>
              <a:off x="0" y="1538652"/>
              <a:ext cx="2540977" cy="2048610"/>
            </a:xfrm>
            <a:prstGeom prst="round1Rect">
              <a:avLst/>
            </a:prstGeom>
            <a:solidFill>
              <a:schemeClr val="bg1">
                <a:alpha val="72941"/>
              </a:schemeClr>
            </a:solidFill>
            <a:ln w="19050">
              <a:solidFill>
                <a:srgbClr val="0651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pic>
          <p:nvPicPr>
            <p:cNvPr id="11" name="Image 10">
              <a:extLst>
                <a:ext uri="{FF2B5EF4-FFF2-40B4-BE49-F238E27FC236}">
                  <a16:creationId xmlns:a16="http://schemas.microsoft.com/office/drawing/2014/main" id="{9F1053B8-7F48-49C0-B015-534EFF996DC4}"/>
                </a:ext>
              </a:extLst>
            </p:cNvPr>
            <p:cNvPicPr/>
            <p:nvPr/>
          </p:nvPicPr>
          <p:blipFill>
            <a:blip r:embed="rId3" cstate="print">
              <a:extLst>
                <a:ext uri="{BEBA8EAE-BF5A-486C-A8C5-ECC9F3942E4B}">
                  <a14:imgProps xmlns:a14="http://schemas.microsoft.com/office/drawing/2010/main">
                    <a14:imgLayer r:embed="rId4">
                      <a14:imgEffect>
                        <a14:backgroundRemoval t="2154" b="100000" l="0" r="100000">
                          <a14:foregroundMark x1="51975" y1="21846" x2="51975" y2="21846"/>
                          <a14:foregroundMark x1="8108" y1="27077" x2="8108" y2="27077"/>
                          <a14:foregroundMark x1="8108" y1="21846" x2="8108" y2="21846"/>
                          <a14:foregroundMark x1="8524" y1="7385" x2="8524" y2="7385"/>
                          <a14:foregroundMark x1="10187" y1="46154" x2="10187" y2="46154"/>
                          <a14:foregroundMark x1="10603" y1="59692" x2="10603" y2="59692"/>
                          <a14:foregroundMark x1="15593" y1="68000" x2="15593" y2="68000"/>
                          <a14:foregroundMark x1="10187" y1="76615" x2="10187" y2="76615"/>
                          <a14:foregroundMark x1="20374" y1="77538" x2="20374" y2="77538"/>
                          <a14:foregroundMark x1="34927" y1="77538" x2="34927" y2="77538"/>
                          <a14:foregroundMark x1="53638" y1="80923" x2="53638" y2="80923"/>
                          <a14:foregroundMark x1="62994" y1="77538" x2="62994" y2="77538"/>
                          <a14:foregroundMark x1="84407" y1="82769" x2="84407" y2="82769"/>
                          <a14:foregroundMark x1="90644" y1="82154" x2="90644" y2="82154"/>
                        </a14:backgroundRemoval>
                      </a14:imgEffect>
                    </a14:imgLayer>
                  </a14:imgProps>
                </a:ext>
                <a:ext uri="{28A0092B-C50C-407E-A947-70E740481C1C}">
                  <a14:useLocalDpi xmlns:a14="http://schemas.microsoft.com/office/drawing/2010/main" val="0"/>
                </a:ext>
              </a:extLst>
            </a:blip>
            <a:stretch>
              <a:fillRect/>
            </a:stretch>
          </p:blipFill>
          <p:spPr bwMode="auto">
            <a:xfrm>
              <a:off x="395651" y="1836622"/>
              <a:ext cx="2054272" cy="1407742"/>
            </a:xfrm>
            <a:prstGeom prst="rect">
              <a:avLst/>
            </a:prstGeom>
            <a:ln>
              <a:noFill/>
            </a:ln>
            <a:extLst>
              <a:ext uri="{53640926-AAD7-44D8-BBD7-CCE9431645EC}">
                <a14:shadowObscured xmlns:a14="http://schemas.microsoft.com/office/drawing/2010/main"/>
              </a:ext>
            </a:extLst>
          </p:spPr>
        </p:pic>
      </p:grpSp>
      <p:sp>
        <p:nvSpPr>
          <p:cNvPr id="12" name="Rectangle à coins arrondis 7">
            <a:extLst>
              <a:ext uri="{FF2B5EF4-FFF2-40B4-BE49-F238E27FC236}">
                <a16:creationId xmlns:a16="http://schemas.microsoft.com/office/drawing/2014/main" id="{F13B5F3D-C2F9-4171-89AE-8E131FBC1608}"/>
              </a:ext>
            </a:extLst>
          </p:cNvPr>
          <p:cNvSpPr/>
          <p:nvPr/>
        </p:nvSpPr>
        <p:spPr>
          <a:xfrm>
            <a:off x="1356492" y="108589"/>
            <a:ext cx="8413381" cy="355439"/>
          </a:xfrm>
          <a:prstGeom prst="roundRect">
            <a:avLst/>
          </a:prstGeom>
          <a:solidFill>
            <a:srgbClr val="0651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ea typeface="Calibri" panose="020F0502020204030204" pitchFamily="34" charset="0"/>
                <a:cs typeface="Times New Roman" panose="02020603050405020304" pitchFamily="18" charset="0"/>
              </a:rPr>
              <a:t>Benin Control: Principaux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délais de traitement au mois de </a:t>
            </a:r>
            <a:r>
              <a:rPr lang="fr-FR" b="1" dirty="0">
                <a:latin typeface="Calibri" panose="020F0502020204030204" pitchFamily="34" charset="0"/>
                <a:ea typeface="Calibri" panose="020F0502020204030204" pitchFamily="34" charset="0"/>
                <a:cs typeface="Times New Roman" panose="02020603050405020304" pitchFamily="18" charset="0"/>
              </a:rPr>
              <a:t>JUIN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2021</a:t>
            </a:r>
            <a:endParaRPr lang="fr-FR" sz="3200" b="1" dirty="0"/>
          </a:p>
        </p:txBody>
      </p:sp>
      <p:graphicFrame>
        <p:nvGraphicFramePr>
          <p:cNvPr id="13" name="Tableau 12">
            <a:extLst>
              <a:ext uri="{FF2B5EF4-FFF2-40B4-BE49-F238E27FC236}">
                <a16:creationId xmlns:a16="http://schemas.microsoft.com/office/drawing/2014/main" id="{8B5A2497-8C3A-487F-943F-99E6D32F977D}"/>
              </a:ext>
            </a:extLst>
          </p:cNvPr>
          <p:cNvGraphicFramePr>
            <a:graphicFrameLocks noGrp="1"/>
          </p:cNvGraphicFramePr>
          <p:nvPr>
            <p:extLst>
              <p:ext uri="{D42A27DB-BD31-4B8C-83A1-F6EECF244321}">
                <p14:modId xmlns:p14="http://schemas.microsoft.com/office/powerpoint/2010/main" val="468940538"/>
              </p:ext>
            </p:extLst>
          </p:nvPr>
        </p:nvGraphicFramePr>
        <p:xfrm>
          <a:off x="190400" y="1024996"/>
          <a:ext cx="2805148" cy="1740701"/>
        </p:xfrm>
        <a:graphic>
          <a:graphicData uri="http://schemas.openxmlformats.org/drawingml/2006/table">
            <a:tbl>
              <a:tblPr firstRow="1" firstCol="1" bandRow="1"/>
              <a:tblGrid>
                <a:gridCol w="876400">
                  <a:extLst>
                    <a:ext uri="{9D8B030D-6E8A-4147-A177-3AD203B41FA5}">
                      <a16:colId xmlns:a16="http://schemas.microsoft.com/office/drawing/2014/main" val="385524472"/>
                    </a:ext>
                  </a:extLst>
                </a:gridCol>
                <a:gridCol w="962316">
                  <a:extLst>
                    <a:ext uri="{9D8B030D-6E8A-4147-A177-3AD203B41FA5}">
                      <a16:colId xmlns:a16="http://schemas.microsoft.com/office/drawing/2014/main" val="2495399148"/>
                    </a:ext>
                  </a:extLst>
                </a:gridCol>
                <a:gridCol w="966432">
                  <a:extLst>
                    <a:ext uri="{9D8B030D-6E8A-4147-A177-3AD203B41FA5}">
                      <a16:colId xmlns:a16="http://schemas.microsoft.com/office/drawing/2014/main" val="690328914"/>
                    </a:ext>
                  </a:extLst>
                </a:gridCol>
              </a:tblGrid>
              <a:tr h="135367">
                <a:tc>
                  <a:txBody>
                    <a:bodyPr/>
                    <a:lstStyle/>
                    <a:p>
                      <a:pPr>
                        <a:lnSpc>
                          <a:spcPct val="107000"/>
                        </a:lnSpc>
                      </a:pPr>
                      <a:endParaRPr lang="fr-FR" sz="1000" b="1">
                        <a:effectLst/>
                        <a:latin typeface="Calibri" panose="020F0502020204030204" pitchFamily="34" charset="0"/>
                        <a:cs typeface="Times New Roman" panose="02020603050405020304" pitchFamily="18" charset="0"/>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dossiers émis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dossiers émis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4748471"/>
                  </a:ext>
                </a:extLst>
              </a:tr>
              <a:tr h="155713">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Délais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3h</a:t>
                      </a:r>
                      <a:r>
                        <a:rPr lang="fr-FR" sz="1000" b="1" dirty="0">
                          <a:effectLst/>
                          <a:latin typeface="Calibri" panose="020F0502020204030204" pitchFamily="34" charset="0"/>
                          <a:cs typeface="Calibri" panose="020F0502020204030204" pitchFamily="34" charset="0"/>
                        </a:rPr>
                        <a:t> </a:t>
                      </a:r>
                      <a:endParaRPr lang="fr-FR" sz="1000" b="1"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24h</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44323282"/>
                  </a:ext>
                </a:extLst>
              </a:tr>
              <a:tr h="168610">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Vivres frais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6985"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68%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99%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63082"/>
                  </a:ext>
                </a:extLst>
              </a:tr>
              <a:tr h="156849">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Hydrocarbures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78%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100%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784129"/>
                  </a:ext>
                </a:extLst>
              </a:tr>
              <a:tr h="168610">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Huiles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63%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97%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464082"/>
                  </a:ext>
                </a:extLst>
              </a:tr>
              <a:tr h="155713">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Délais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24h</a:t>
                      </a:r>
                      <a:endParaRPr lang="fr-FR" sz="1000" b="1"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48h</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946694344"/>
                  </a:ext>
                </a:extLst>
              </a:tr>
              <a:tr h="155713">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Aérien</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70%</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95%</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495187"/>
                  </a:ext>
                </a:extLst>
              </a:tr>
              <a:tr h="155713">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Routier</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74%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99%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91393"/>
                  </a:ext>
                </a:extLst>
              </a:tr>
              <a:tr h="155713">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Riz</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64%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64%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862640"/>
                  </a:ext>
                </a:extLst>
              </a:tr>
              <a:tr h="155713">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Délais</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72h</a:t>
                      </a:r>
                      <a:endParaRPr lang="fr-FR" sz="1000" b="1"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07000"/>
                        </a:lnSpc>
                        <a:spcAft>
                          <a:spcPts val="800"/>
                        </a:spcAft>
                      </a:pPr>
                      <a:r>
                        <a:rPr lang="fr-FR"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96h</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66191116"/>
                  </a:ext>
                </a:extLst>
              </a:tr>
              <a:tr h="155713">
                <a:tc>
                  <a:txBody>
                    <a:bodyPr/>
                    <a:lstStyle/>
                    <a:p>
                      <a:pPr algn="ctr">
                        <a:lnSpc>
                          <a:spcPct val="107000"/>
                        </a:lnSpc>
                        <a:spcAft>
                          <a:spcPts val="800"/>
                        </a:spcAft>
                      </a:pPr>
                      <a:r>
                        <a:rPr lang="fr-FR" sz="1000" b="1" dirty="0">
                          <a:effectLst/>
                          <a:latin typeface="Calibri" panose="020F0502020204030204" pitchFamily="34" charset="0"/>
                          <a:ea typeface="Times New Roman" panose="02020603050405020304" pitchFamily="18" charset="0"/>
                          <a:cs typeface="Calibri" panose="020F0502020204030204" pitchFamily="34" charset="0"/>
                        </a:rPr>
                        <a:t>Maritime</a:t>
                      </a:r>
                      <a:endParaRPr lang="fr-FR"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1000" b="1" dirty="0">
                          <a:effectLst/>
                          <a:latin typeface="Calibri" panose="020F0502020204030204" pitchFamily="34" charset="0"/>
                          <a:cs typeface="Times New Roman" panose="02020603050405020304" pitchFamily="18" charset="0"/>
                        </a:rPr>
                        <a:t>93%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1000" b="1" dirty="0">
                          <a:effectLst/>
                          <a:latin typeface="Calibri" panose="020F0502020204030204" pitchFamily="34" charset="0"/>
                          <a:ea typeface="Calibri" panose="020F0502020204030204" pitchFamily="34" charset="0"/>
                          <a:cs typeface="Times New Roman" panose="02020603050405020304" pitchFamily="18" charset="0"/>
                        </a:rPr>
                        <a:t>97%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562222"/>
                  </a:ext>
                </a:extLst>
              </a:tr>
            </a:tbl>
          </a:graphicData>
        </a:graphic>
      </p:graphicFrame>
      <p:sp>
        <p:nvSpPr>
          <p:cNvPr id="14" name="ZoneTexte 13">
            <a:extLst>
              <a:ext uri="{FF2B5EF4-FFF2-40B4-BE49-F238E27FC236}">
                <a16:creationId xmlns:a16="http://schemas.microsoft.com/office/drawing/2014/main" id="{A45AA19C-4DA7-43AC-B489-159E41374961}"/>
              </a:ext>
            </a:extLst>
          </p:cNvPr>
          <p:cNvSpPr txBox="1"/>
          <p:nvPr/>
        </p:nvSpPr>
        <p:spPr>
          <a:xfrm>
            <a:off x="190397" y="2972540"/>
            <a:ext cx="2805148" cy="923330"/>
          </a:xfrm>
          <a:prstGeom prst="rect">
            <a:avLst/>
          </a:prstGeom>
          <a:solidFill>
            <a:schemeClr val="accent1">
              <a:lumMod val="20000"/>
              <a:lumOff val="80000"/>
            </a:schemeClr>
          </a:solidFill>
          <a:ln>
            <a:solidFill>
              <a:srgbClr val="0057A5"/>
            </a:solidFill>
          </a:ln>
        </p:spPr>
        <p:txBody>
          <a:bodyPr wrap="square" rtlCol="0">
            <a:spAutoFit/>
          </a:bodyPr>
          <a:lstStyle/>
          <a:p>
            <a:pPr algn="just"/>
            <a:r>
              <a:rPr lang="fr-FR" sz="900" b="1" i="1" dirty="0">
                <a:effectLst/>
                <a:latin typeface="Calibri" panose="020F0502020204030204" pitchFamily="34" charset="0"/>
                <a:ea typeface="Calibri" panose="020F0502020204030204" pitchFamily="34" charset="0"/>
                <a:cs typeface="Times New Roman" panose="02020603050405020304" pitchFamily="18" charset="0"/>
              </a:rPr>
              <a:t>NB : il est rappelé à tous les usagers que la demande d’Attestation de Vérification Documentaire peut se faire dès que les documents (facture, document de transport…) sont disponibles. Ne pas attendre l’arrivée de la marchandise pour démarrer les formalités.</a:t>
            </a:r>
            <a:endParaRPr lang="fr-FR" sz="900" b="1"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900" b="1" dirty="0"/>
          </a:p>
        </p:txBody>
      </p:sp>
      <p:sp>
        <p:nvSpPr>
          <p:cNvPr id="15" name="ZoneTexte 14">
            <a:extLst>
              <a:ext uri="{FF2B5EF4-FFF2-40B4-BE49-F238E27FC236}">
                <a16:creationId xmlns:a16="http://schemas.microsoft.com/office/drawing/2014/main" id="{9E7B0831-034F-405B-A5D3-6654525A6A4D}"/>
              </a:ext>
            </a:extLst>
          </p:cNvPr>
          <p:cNvSpPr txBox="1"/>
          <p:nvPr/>
        </p:nvSpPr>
        <p:spPr>
          <a:xfrm>
            <a:off x="190399" y="644737"/>
            <a:ext cx="2805149" cy="246221"/>
          </a:xfrm>
          <a:prstGeom prst="rect">
            <a:avLst/>
          </a:prstGeom>
          <a:solidFill>
            <a:schemeClr val="bg2">
              <a:lumMod val="75000"/>
            </a:schemeClr>
          </a:solidFill>
          <a:ln>
            <a:solidFill>
              <a:srgbClr val="0057A5"/>
            </a:solidFill>
          </a:ln>
        </p:spPr>
        <p:txBody>
          <a:bodyPr wrap="square" rtlCol="0">
            <a:spAutoFit/>
          </a:bodyPr>
          <a:lstStyle/>
          <a:p>
            <a:pPr algn="ctr"/>
            <a:r>
              <a:rPr lang="fr-FR" sz="1000" b="1" dirty="0"/>
              <a:t>INSPECTION A DESTINATION</a:t>
            </a:r>
          </a:p>
        </p:txBody>
      </p:sp>
      <p:graphicFrame>
        <p:nvGraphicFramePr>
          <p:cNvPr id="16" name="Tableau 15">
            <a:extLst>
              <a:ext uri="{FF2B5EF4-FFF2-40B4-BE49-F238E27FC236}">
                <a16:creationId xmlns:a16="http://schemas.microsoft.com/office/drawing/2014/main" id="{5F53B612-EB7B-4635-A6E8-8826A894A70F}"/>
              </a:ext>
            </a:extLst>
          </p:cNvPr>
          <p:cNvGraphicFramePr>
            <a:graphicFrameLocks noGrp="1"/>
          </p:cNvGraphicFramePr>
          <p:nvPr>
            <p:extLst>
              <p:ext uri="{D42A27DB-BD31-4B8C-83A1-F6EECF244321}">
                <p14:modId xmlns:p14="http://schemas.microsoft.com/office/powerpoint/2010/main" val="2162286904"/>
              </p:ext>
            </p:extLst>
          </p:nvPr>
        </p:nvGraphicFramePr>
        <p:xfrm>
          <a:off x="3515437" y="1019988"/>
          <a:ext cx="2342607" cy="1902497"/>
        </p:xfrm>
        <a:graphic>
          <a:graphicData uri="http://schemas.openxmlformats.org/drawingml/2006/table">
            <a:tbl>
              <a:tblPr/>
              <a:tblGrid>
                <a:gridCol w="712580">
                  <a:extLst>
                    <a:ext uri="{9D8B030D-6E8A-4147-A177-3AD203B41FA5}">
                      <a16:colId xmlns:a16="http://schemas.microsoft.com/office/drawing/2014/main" val="1334573359"/>
                    </a:ext>
                  </a:extLst>
                </a:gridCol>
                <a:gridCol w="917447">
                  <a:extLst>
                    <a:ext uri="{9D8B030D-6E8A-4147-A177-3AD203B41FA5}">
                      <a16:colId xmlns:a16="http://schemas.microsoft.com/office/drawing/2014/main" val="3706200645"/>
                    </a:ext>
                  </a:extLst>
                </a:gridCol>
                <a:gridCol w="712580">
                  <a:extLst>
                    <a:ext uri="{9D8B030D-6E8A-4147-A177-3AD203B41FA5}">
                      <a16:colId xmlns:a16="http://schemas.microsoft.com/office/drawing/2014/main" val="2481180804"/>
                    </a:ext>
                  </a:extLst>
                </a:gridCol>
              </a:tblGrid>
              <a:tr h="459412">
                <a:tc>
                  <a:txBody>
                    <a:bodyPr/>
                    <a:lstStyle/>
                    <a:p>
                      <a:pPr algn="ctr" fontAlgn="ctr"/>
                      <a:r>
                        <a:rPr lang="fr-FR" sz="1000" b="1" i="0" u="none" strike="noStrike" dirty="0">
                          <a:solidFill>
                            <a:srgbClr val="000000"/>
                          </a:solidFill>
                          <a:effectLst/>
                          <a:latin typeface="Calibri" panose="020F0502020204030204" pitchFamily="34" charset="0"/>
                        </a:rPr>
                        <a:t>Nombre de conteneurs scannés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1000" b="1" i="0" u="none" strike="noStrike" dirty="0">
                          <a:solidFill>
                            <a:srgbClr val="000000"/>
                          </a:solidFill>
                          <a:effectLst/>
                          <a:latin typeface="Calibri" panose="020F0502020204030204" pitchFamily="34" charset="0"/>
                        </a:rPr>
                        <a:t>Résultats de l'analyse d'image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1000" b="1" i="0" u="none" strike="noStrike" dirty="0">
                          <a:solidFill>
                            <a:srgbClr val="000000"/>
                          </a:solidFill>
                          <a:effectLst/>
                          <a:latin typeface="Calibri" panose="020F0502020204030204" pitchFamily="34" charset="0"/>
                        </a:rPr>
                        <a:t>Temps moyen mensuel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36824669"/>
                  </a:ext>
                </a:extLst>
              </a:tr>
              <a:tr h="507862">
                <a:tc>
                  <a:txBody>
                    <a:bodyPr/>
                    <a:lstStyle/>
                    <a:p>
                      <a:pPr algn="ctr" fontAlgn="ctr"/>
                      <a:r>
                        <a:rPr lang="fr-FR" sz="1000" b="1" i="0" u="none" strike="noStrike" dirty="0">
                          <a:solidFill>
                            <a:srgbClr val="000000"/>
                          </a:solidFill>
                          <a:effectLst/>
                          <a:latin typeface="Calibri" panose="020F0502020204030204" pitchFamily="34" charset="0"/>
                        </a:rPr>
                        <a:t>1962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RAS (image conforme à la déclaration)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00:16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901895"/>
                  </a:ext>
                </a:extLst>
              </a:tr>
              <a:tr h="308785">
                <a:tc>
                  <a:txBody>
                    <a:bodyPr/>
                    <a:lstStyle/>
                    <a:p>
                      <a:pPr algn="ctr" fontAlgn="ctr"/>
                      <a:r>
                        <a:rPr lang="fr-FR" sz="1000" b="1" i="0" u="none" strike="noStrike" dirty="0">
                          <a:solidFill>
                            <a:srgbClr val="000000"/>
                          </a:solidFill>
                          <a:effectLst/>
                          <a:latin typeface="Calibri" panose="020F0502020204030204" pitchFamily="34" charset="0"/>
                        </a:rPr>
                        <a:t>211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Visite Sommaire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04 :59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379404"/>
                  </a:ext>
                </a:extLst>
              </a:tr>
              <a:tr h="610039">
                <a:tc>
                  <a:txBody>
                    <a:bodyPr/>
                    <a:lstStyle/>
                    <a:p>
                      <a:pPr algn="ctr" fontAlgn="ctr"/>
                      <a:r>
                        <a:rPr lang="fr-FR" sz="1000" b="1" i="0" u="none" strike="noStrike" dirty="0">
                          <a:solidFill>
                            <a:srgbClr val="000000"/>
                          </a:solidFill>
                          <a:effectLst/>
                          <a:latin typeface="Calibri" panose="020F0502020204030204" pitchFamily="34" charset="0"/>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a:solidFill>
                            <a:srgbClr val="000000"/>
                          </a:solidFill>
                          <a:effectLst/>
                          <a:latin typeface="Calibri" panose="020F0502020204030204" pitchFamily="34" charset="0"/>
                        </a:rPr>
                        <a:t>Suspect (conteneur réquisitionné pour dépotage)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00:58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849057"/>
                  </a:ext>
                </a:extLst>
              </a:tr>
            </a:tbl>
          </a:graphicData>
        </a:graphic>
      </p:graphicFrame>
      <p:sp>
        <p:nvSpPr>
          <p:cNvPr id="17" name="ZoneTexte 16">
            <a:extLst>
              <a:ext uri="{FF2B5EF4-FFF2-40B4-BE49-F238E27FC236}">
                <a16:creationId xmlns:a16="http://schemas.microsoft.com/office/drawing/2014/main" id="{5C62ED80-8E48-43D5-9D6A-DC0744AA06D8}"/>
              </a:ext>
            </a:extLst>
          </p:cNvPr>
          <p:cNvSpPr txBox="1"/>
          <p:nvPr/>
        </p:nvSpPr>
        <p:spPr>
          <a:xfrm>
            <a:off x="6367413" y="641363"/>
            <a:ext cx="3402460" cy="246221"/>
          </a:xfrm>
          <a:prstGeom prst="rect">
            <a:avLst/>
          </a:prstGeom>
          <a:solidFill>
            <a:schemeClr val="bg2">
              <a:lumMod val="75000"/>
            </a:schemeClr>
          </a:solidFill>
          <a:ln>
            <a:solidFill>
              <a:srgbClr val="0057A5"/>
            </a:solidFill>
          </a:ln>
        </p:spPr>
        <p:txBody>
          <a:bodyPr wrap="square" rtlCol="0">
            <a:spAutoFit/>
          </a:bodyPr>
          <a:lstStyle/>
          <a:p>
            <a:pPr algn="ctr"/>
            <a:r>
              <a:rPr lang="fr-FR" sz="1000" b="1" dirty="0"/>
              <a:t>TRACKING CARGAISONS</a:t>
            </a:r>
          </a:p>
        </p:txBody>
      </p:sp>
      <p:sp>
        <p:nvSpPr>
          <p:cNvPr id="18" name="ZoneTexte 17">
            <a:extLst>
              <a:ext uri="{FF2B5EF4-FFF2-40B4-BE49-F238E27FC236}">
                <a16:creationId xmlns:a16="http://schemas.microsoft.com/office/drawing/2014/main" id="{A3BFFCAC-DFC5-4AD3-ADB6-244CE4D93FE7}"/>
              </a:ext>
            </a:extLst>
          </p:cNvPr>
          <p:cNvSpPr txBox="1"/>
          <p:nvPr/>
        </p:nvSpPr>
        <p:spPr>
          <a:xfrm>
            <a:off x="3511712" y="2960634"/>
            <a:ext cx="2350054" cy="974882"/>
          </a:xfrm>
          <a:prstGeom prst="rect">
            <a:avLst/>
          </a:prstGeom>
          <a:solidFill>
            <a:schemeClr val="accent1">
              <a:lumMod val="20000"/>
              <a:lumOff val="80000"/>
            </a:schemeClr>
          </a:solidFill>
          <a:ln>
            <a:solidFill>
              <a:srgbClr val="0057A5"/>
            </a:solidFill>
          </a:ln>
        </p:spPr>
        <p:txBody>
          <a:bodyPr wrap="square" rtlCol="0">
            <a:spAutoFit/>
          </a:bodyPr>
          <a:lstStyle/>
          <a:p>
            <a:pPr algn="just">
              <a:lnSpc>
                <a:spcPct val="107000"/>
              </a:lnSpc>
              <a:spcAft>
                <a:spcPts val="800"/>
              </a:spcAft>
            </a:pPr>
            <a:r>
              <a:rPr lang="fr-FR" sz="900" b="1" i="1" dirty="0">
                <a:latin typeface="Calibri" panose="020F0502020204030204" pitchFamily="34" charset="0"/>
                <a:cs typeface="Times New Roman" panose="02020603050405020304" pitchFamily="18" charset="0"/>
              </a:rPr>
              <a:t>NB : Lorsqu’une visite sommaire est nécessaire afin de rendre un verdict sur la suspicion ou non du conteneur, la Douane et Benin Control sont obligés d’attendre la présence de l’enleveur, ce qui retarde la libération dudit conteneur.</a:t>
            </a:r>
            <a:endParaRPr lang="fr-FR" sz="900" b="1" dirty="0"/>
          </a:p>
        </p:txBody>
      </p:sp>
      <p:graphicFrame>
        <p:nvGraphicFramePr>
          <p:cNvPr id="19" name="Tableau 18">
            <a:extLst>
              <a:ext uri="{FF2B5EF4-FFF2-40B4-BE49-F238E27FC236}">
                <a16:creationId xmlns:a16="http://schemas.microsoft.com/office/drawing/2014/main" id="{2558882A-6928-4398-9451-655C8A266EE4}"/>
              </a:ext>
            </a:extLst>
          </p:cNvPr>
          <p:cNvGraphicFramePr>
            <a:graphicFrameLocks noGrp="1"/>
          </p:cNvGraphicFramePr>
          <p:nvPr>
            <p:extLst>
              <p:ext uri="{D42A27DB-BD31-4B8C-83A1-F6EECF244321}">
                <p14:modId xmlns:p14="http://schemas.microsoft.com/office/powerpoint/2010/main" val="96819126"/>
              </p:ext>
            </p:extLst>
          </p:nvPr>
        </p:nvGraphicFramePr>
        <p:xfrm>
          <a:off x="6380388" y="1004389"/>
          <a:ext cx="3402460" cy="3826027"/>
        </p:xfrm>
        <a:graphic>
          <a:graphicData uri="http://schemas.openxmlformats.org/drawingml/2006/table">
            <a:tbl>
              <a:tblPr/>
              <a:tblGrid>
                <a:gridCol w="927741">
                  <a:extLst>
                    <a:ext uri="{9D8B030D-6E8A-4147-A177-3AD203B41FA5}">
                      <a16:colId xmlns:a16="http://schemas.microsoft.com/office/drawing/2014/main" val="1930636716"/>
                    </a:ext>
                  </a:extLst>
                </a:gridCol>
                <a:gridCol w="892027">
                  <a:extLst>
                    <a:ext uri="{9D8B030D-6E8A-4147-A177-3AD203B41FA5}">
                      <a16:colId xmlns:a16="http://schemas.microsoft.com/office/drawing/2014/main" val="816427019"/>
                    </a:ext>
                  </a:extLst>
                </a:gridCol>
                <a:gridCol w="732077">
                  <a:extLst>
                    <a:ext uri="{9D8B030D-6E8A-4147-A177-3AD203B41FA5}">
                      <a16:colId xmlns:a16="http://schemas.microsoft.com/office/drawing/2014/main" val="2841586633"/>
                    </a:ext>
                  </a:extLst>
                </a:gridCol>
                <a:gridCol w="850615">
                  <a:extLst>
                    <a:ext uri="{9D8B030D-6E8A-4147-A177-3AD203B41FA5}">
                      <a16:colId xmlns:a16="http://schemas.microsoft.com/office/drawing/2014/main" val="2024114927"/>
                    </a:ext>
                  </a:extLst>
                </a:gridCol>
              </a:tblGrid>
              <a:tr h="573716">
                <a:tc>
                  <a:txBody>
                    <a:bodyPr/>
                    <a:lstStyle/>
                    <a:p>
                      <a:pPr algn="ctr" fontAlgn="ctr"/>
                      <a:r>
                        <a:rPr lang="fr-FR" sz="900" b="1" i="0" u="none" strike="noStrike" dirty="0">
                          <a:solidFill>
                            <a:srgbClr val="000000"/>
                          </a:solidFill>
                          <a:effectLst/>
                          <a:latin typeface="Calibri" panose="020F0502020204030204" pitchFamily="34" charset="0"/>
                        </a:rPr>
                        <a:t> </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900" b="1" i="0" u="none" strike="noStrike" dirty="0">
                          <a:solidFill>
                            <a:srgbClr val="000000"/>
                          </a:solidFill>
                          <a:effectLst/>
                          <a:latin typeface="Calibri" panose="020F0502020204030204" pitchFamily="34" charset="0"/>
                        </a:rPr>
                        <a:t>Temps moyen d’enregistrement d'un dossier</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900" b="1" i="0" u="none" strike="noStrike" dirty="0">
                          <a:solidFill>
                            <a:srgbClr val="000000"/>
                          </a:solidFill>
                          <a:effectLst/>
                          <a:latin typeface="Calibri" panose="020F0502020204030204" pitchFamily="34" charset="0"/>
                        </a:rPr>
                        <a:t>Temps moyen de pose d'une balise</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900" b="1" i="0" u="none" strike="noStrike" dirty="0">
                          <a:solidFill>
                            <a:srgbClr val="000000"/>
                          </a:solidFill>
                          <a:effectLst/>
                          <a:latin typeface="Calibri" panose="020F0502020204030204" pitchFamily="34" charset="0"/>
                        </a:rPr>
                        <a:t>Temps moyen d’inspection arrivée et de dépose d'une balise</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18753352"/>
                  </a:ext>
                </a:extLst>
              </a:tr>
              <a:tr h="234160">
                <a:tc>
                  <a:txBody>
                    <a:bodyPr/>
                    <a:lstStyle/>
                    <a:p>
                      <a:pPr algn="ctr" fontAlgn="ctr"/>
                      <a:r>
                        <a:rPr lang="fr-FR" sz="900" b="1" i="0" u="none" strike="noStrike" dirty="0">
                          <a:solidFill>
                            <a:srgbClr val="000000"/>
                          </a:solidFill>
                          <a:effectLst/>
                          <a:latin typeface="Calibri" panose="020F0502020204030204" pitchFamily="34" charset="0"/>
                        </a:rPr>
                        <a:t>Allada</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00:04:22</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11:57:09</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7:31:25</a:t>
                      </a:r>
                    </a:p>
                    <a:p>
                      <a:pPr algn="ctr" fontAlgn="ct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753559"/>
                  </a:ext>
                </a:extLst>
              </a:tr>
              <a:tr h="347345">
                <a:tc>
                  <a:txBody>
                    <a:bodyPr/>
                    <a:lstStyle/>
                    <a:p>
                      <a:pPr algn="ctr" fontAlgn="ctr"/>
                      <a:r>
                        <a:rPr lang="fr-FR" sz="900" b="1" i="0" u="none" strike="noStrike" dirty="0">
                          <a:solidFill>
                            <a:srgbClr val="000000"/>
                          </a:solidFill>
                          <a:effectLst/>
                          <a:latin typeface="Calibri" panose="020F0502020204030204" pitchFamily="34" charset="0"/>
                        </a:rPr>
                        <a:t>Dépôt Hydrocarbures Port</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00:11:17</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1:03:34</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930566"/>
                  </a:ext>
                </a:extLst>
              </a:tr>
              <a:tr h="234160">
                <a:tc>
                  <a:txBody>
                    <a:bodyPr/>
                    <a:lstStyle/>
                    <a:p>
                      <a:pPr algn="ctr" fontAlgn="ctr"/>
                      <a:r>
                        <a:rPr lang="fr-FR" sz="900" b="1" i="0" u="none" strike="noStrike" dirty="0">
                          <a:solidFill>
                            <a:srgbClr val="000000"/>
                          </a:solidFill>
                          <a:effectLst/>
                          <a:latin typeface="Calibri" panose="020F0502020204030204" pitchFamily="34" charset="0"/>
                        </a:rPr>
                        <a:t>Dépôt Sonacop</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00:08:05</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0:16:54</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651938"/>
                  </a:ext>
                </a:extLst>
              </a:tr>
              <a:tr h="234160">
                <a:tc>
                  <a:txBody>
                    <a:bodyPr/>
                    <a:lstStyle/>
                    <a:p>
                      <a:pPr algn="ctr" fontAlgn="ctr"/>
                      <a:r>
                        <a:rPr lang="fr-FR" sz="900" b="1" i="0" u="none" strike="noStrike" dirty="0">
                          <a:solidFill>
                            <a:srgbClr val="000000"/>
                          </a:solidFill>
                          <a:effectLst/>
                          <a:latin typeface="Calibri" panose="020F0502020204030204" pitchFamily="34" charset="0"/>
                        </a:rPr>
                        <a:t>Igolo</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00:03:58</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0:18:58</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7241815"/>
                  </a:ext>
                </a:extLst>
              </a:tr>
              <a:tr h="234160">
                <a:tc>
                  <a:txBody>
                    <a:bodyPr/>
                    <a:lstStyle/>
                    <a:p>
                      <a:pPr algn="ctr" fontAlgn="ctr"/>
                      <a:r>
                        <a:rPr lang="fr-FR" sz="900" b="1" i="0" u="none" strike="noStrike" dirty="0">
                          <a:solidFill>
                            <a:srgbClr val="000000"/>
                          </a:solidFill>
                          <a:effectLst/>
                          <a:latin typeface="Calibri" panose="020F0502020204030204" pitchFamily="34" charset="0"/>
                        </a:rPr>
                        <a:t>Kraké</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Calibri" panose="020F0502020204030204" pitchFamily="34" charset="0"/>
                        </a:rPr>
                        <a:t>00:16:24</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mn-cs"/>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11:37:34</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7:44:10</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473778"/>
                  </a:ext>
                </a:extLst>
              </a:tr>
              <a:tr h="234160">
                <a:tc>
                  <a:txBody>
                    <a:bodyPr/>
                    <a:lstStyle/>
                    <a:p>
                      <a:pPr algn="ctr" fontAlgn="ctr"/>
                      <a:r>
                        <a:rPr lang="fr-FR" sz="900" b="1" i="0" u="none" strike="noStrike" dirty="0">
                          <a:solidFill>
                            <a:srgbClr val="000000"/>
                          </a:solidFill>
                          <a:effectLst/>
                          <a:latin typeface="Calibri" panose="020F0502020204030204" pitchFamily="34" charset="0"/>
                        </a:rPr>
                        <a:t>Oke-Ita</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00:06:58</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0:07:36</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276647"/>
                  </a:ext>
                </a:extLst>
              </a:tr>
              <a:tr h="70859">
                <a:tc>
                  <a:txBody>
                    <a:bodyPr/>
                    <a:lstStyle/>
                    <a:p>
                      <a:pPr algn="ctr" fontAlgn="ctr"/>
                      <a:r>
                        <a:rPr lang="fr-FR" sz="900" b="1" i="0" u="none" strike="noStrike" dirty="0" err="1">
                          <a:solidFill>
                            <a:srgbClr val="000000"/>
                          </a:solidFill>
                          <a:effectLst/>
                          <a:latin typeface="Calibri" panose="020F0502020204030204" pitchFamily="34" charset="0"/>
                        </a:rPr>
                        <a:t>Kétou</a:t>
                      </a: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9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00:07:30</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900" b="0" i="0" u="none" strike="noStrike" dirty="0">
                        <a:solidFill>
                          <a:srgbClr val="000000"/>
                        </a:solidFill>
                        <a:effectLst/>
                        <a:latin typeface="Calibri" panose="020F050202020403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1:32:15</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fr-FR" sz="900" b="1" i="0" u="none" strike="noStrike" dirty="0">
                        <a:solidFill>
                          <a:srgbClr val="000000"/>
                        </a:solidFill>
                        <a:effectLst/>
                        <a:latin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8600256"/>
                  </a:ext>
                </a:extLst>
              </a:tr>
              <a:tr h="234160">
                <a:tc>
                  <a:txBody>
                    <a:bodyPr/>
                    <a:lstStyle/>
                    <a:p>
                      <a:pPr algn="ctr" fontAlgn="ctr"/>
                      <a:r>
                        <a:rPr lang="fr-FR" sz="900" b="1" i="0" u="none" strike="noStrike" dirty="0">
                          <a:solidFill>
                            <a:srgbClr val="000000"/>
                          </a:solidFill>
                          <a:effectLst/>
                          <a:latin typeface="Calibri" panose="020F0502020204030204" pitchFamily="34" charset="0"/>
                        </a:rPr>
                        <a:t>Cotonou Port</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00:07:58</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6:44:53</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7:31:25</a:t>
                      </a:r>
                    </a:p>
                    <a:p>
                      <a:pPr marL="0" algn="ctr" defTabSz="914400" rtl="0" eaLnBrk="1" fontAlgn="ctr" latinLnBrk="0" hangingPunct="1"/>
                      <a:endParaRPr lang="fr-FR" sz="900" b="1" i="0" u="none" strike="noStrike" kern="1200" dirty="0">
                        <a:solidFill>
                          <a:srgbClr val="000000"/>
                        </a:solidFill>
                        <a:effectLst/>
                        <a:latin typeface="Calibri" panose="020F0502020204030204" pitchFamily="34" charset="0"/>
                        <a:ea typeface="+mn-ea"/>
                        <a:cs typeface="Calibri" panose="020F0502020204030204" pitchFamily="34" charset="0"/>
                      </a:endParaRP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12862"/>
                  </a:ext>
                </a:extLst>
              </a:tr>
              <a:tr h="120974">
                <a:tc>
                  <a:txBody>
                    <a:bodyPr/>
                    <a:lstStyle/>
                    <a:p>
                      <a:pPr algn="ctr" fontAlgn="ctr"/>
                      <a:r>
                        <a:rPr lang="fr-FR" sz="900" b="1" i="0" u="none" strike="noStrike" dirty="0">
                          <a:solidFill>
                            <a:srgbClr val="000000"/>
                          </a:solidFill>
                          <a:effectLst/>
                          <a:latin typeface="Calibri" panose="020F0502020204030204" pitchFamily="34" charset="0"/>
                        </a:rPr>
                        <a:t>Hillacondji</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00:05:55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0:15:35</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23:31:55</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457786"/>
                  </a:ext>
                </a:extLst>
              </a:tr>
              <a:tr h="120974">
                <a:tc>
                  <a:txBody>
                    <a:bodyPr/>
                    <a:lstStyle/>
                    <a:p>
                      <a:pPr algn="ctr" fontAlgn="ctr"/>
                      <a:r>
                        <a:rPr lang="fr-FR" sz="900" b="1" i="0" u="none" strike="noStrike" dirty="0">
                          <a:solidFill>
                            <a:srgbClr val="000000"/>
                          </a:solidFill>
                          <a:effectLst/>
                          <a:latin typeface="Calibri" panose="020F0502020204030204" pitchFamily="34" charset="0"/>
                        </a:rPr>
                        <a:t>Malanville</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00:09:23</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8:57:34</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26:03:04</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519540"/>
                  </a:ext>
                </a:extLst>
              </a:tr>
              <a:tr h="120974">
                <a:tc>
                  <a:txBody>
                    <a:bodyPr/>
                    <a:lstStyle/>
                    <a:p>
                      <a:pPr algn="ctr" fontAlgn="ctr"/>
                      <a:r>
                        <a:rPr lang="fr-FR" sz="900" b="1" i="0" u="none" strike="noStrike" dirty="0">
                          <a:solidFill>
                            <a:srgbClr val="000000"/>
                          </a:solidFill>
                          <a:effectLst/>
                          <a:latin typeface="Calibri" panose="020F0502020204030204" pitchFamily="34" charset="0"/>
                        </a:rPr>
                        <a:t>Porga</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01:18:08</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0:09:45</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3:25:28</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124073"/>
                  </a:ext>
                </a:extLst>
              </a:tr>
              <a:tr h="120974">
                <a:tc>
                  <a:txBody>
                    <a:bodyPr/>
                    <a:lstStyle/>
                    <a:p>
                      <a:pPr algn="ctr" fontAlgn="ctr"/>
                      <a:r>
                        <a:rPr lang="fr-FR" sz="900" b="1" i="0" u="none" strike="noStrike" dirty="0">
                          <a:solidFill>
                            <a:srgbClr val="000000"/>
                          </a:solidFill>
                          <a:effectLst/>
                          <a:latin typeface="Calibri" panose="020F0502020204030204" pitchFamily="34" charset="0"/>
                        </a:rPr>
                        <a:t>Sonahoulou</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01:18:08</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0:09:45</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Calibri" panose="020F0502020204030204" pitchFamily="34" charset="0"/>
                        </a:rPr>
                        <a:t>1:56:43</a:t>
                      </a:r>
                    </a:p>
                  </a:txBody>
                  <a:tcPr marL="9439" marR="9439" marT="94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484644"/>
                  </a:ext>
                </a:extLst>
              </a:tr>
            </a:tbl>
          </a:graphicData>
        </a:graphic>
      </p:graphicFrame>
      <p:sp>
        <p:nvSpPr>
          <p:cNvPr id="20" name="ZoneTexte 19">
            <a:extLst>
              <a:ext uri="{FF2B5EF4-FFF2-40B4-BE49-F238E27FC236}">
                <a16:creationId xmlns:a16="http://schemas.microsoft.com/office/drawing/2014/main" id="{DFF3A9F7-0B0C-4F8C-8411-7C7C792163BE}"/>
              </a:ext>
            </a:extLst>
          </p:cNvPr>
          <p:cNvSpPr txBox="1"/>
          <p:nvPr/>
        </p:nvSpPr>
        <p:spPr>
          <a:xfrm>
            <a:off x="3504916" y="644737"/>
            <a:ext cx="2353128" cy="246221"/>
          </a:xfrm>
          <a:prstGeom prst="rect">
            <a:avLst/>
          </a:prstGeom>
          <a:solidFill>
            <a:schemeClr val="bg2">
              <a:lumMod val="75000"/>
            </a:schemeClr>
          </a:solidFill>
          <a:ln>
            <a:solidFill>
              <a:srgbClr val="0057A5"/>
            </a:solidFill>
          </a:ln>
        </p:spPr>
        <p:txBody>
          <a:bodyPr wrap="square" rtlCol="0">
            <a:spAutoFit/>
          </a:bodyPr>
          <a:lstStyle/>
          <a:p>
            <a:pPr algn="ctr"/>
            <a:r>
              <a:rPr lang="fr-FR" sz="1000" b="1" dirty="0"/>
              <a:t>SCANNING DES MARCHANDISES </a:t>
            </a:r>
          </a:p>
        </p:txBody>
      </p:sp>
      <p:sp>
        <p:nvSpPr>
          <p:cNvPr id="21" name="ZoneTexte 20">
            <a:extLst>
              <a:ext uri="{FF2B5EF4-FFF2-40B4-BE49-F238E27FC236}">
                <a16:creationId xmlns:a16="http://schemas.microsoft.com/office/drawing/2014/main" id="{D6256ED1-3604-491E-9F69-BAFB16EF154E}"/>
              </a:ext>
            </a:extLst>
          </p:cNvPr>
          <p:cNvSpPr txBox="1"/>
          <p:nvPr/>
        </p:nvSpPr>
        <p:spPr>
          <a:xfrm>
            <a:off x="6380388" y="4875106"/>
            <a:ext cx="3410944" cy="1938095"/>
          </a:xfrm>
          <a:prstGeom prst="rect">
            <a:avLst/>
          </a:prstGeom>
          <a:solidFill>
            <a:schemeClr val="accent1">
              <a:lumMod val="20000"/>
              <a:lumOff val="80000"/>
            </a:schemeClr>
          </a:solidFill>
          <a:ln>
            <a:solidFill>
              <a:srgbClr val="0057A5"/>
            </a:solidFill>
          </a:ln>
        </p:spPr>
        <p:txBody>
          <a:bodyPr wrap="square" rtlCol="0">
            <a:spAutoFit/>
          </a:bodyPr>
          <a:lstStyle/>
          <a:p>
            <a:pPr algn="just">
              <a:lnSpc>
                <a:spcPct val="107000"/>
              </a:lnSpc>
              <a:spcAft>
                <a:spcPts val="800"/>
              </a:spcAft>
            </a:pPr>
            <a:r>
              <a:rPr lang="fr-FR" sz="900" b="1" i="1" dirty="0">
                <a:latin typeface="Calibri" panose="020F0502020204030204" pitchFamily="34" charset="0"/>
                <a:ea typeface="Calibri" panose="020F0502020204030204" pitchFamily="34" charset="0"/>
                <a:cs typeface="Times New Roman" panose="02020603050405020304" pitchFamily="18" charset="0"/>
              </a:rPr>
              <a:t>NB:</a:t>
            </a:r>
            <a:r>
              <a:rPr lang="fr-FR" sz="900" b="1" i="1" dirty="0">
                <a:effectLst/>
                <a:latin typeface="Calibri" panose="020F0502020204030204" pitchFamily="34" charset="0"/>
                <a:ea typeface="Calibri" panose="020F0502020204030204" pitchFamily="34" charset="0"/>
                <a:cs typeface="Times New Roman" panose="02020603050405020304" pitchFamily="18" charset="0"/>
              </a:rPr>
              <a:t> Les délais d’enregistrement des dossiers sont maitrisés. Dès la fin de l’enregistrement, un sms automatique est envoyé au chauffeur et au déclarant pour annoncer que la balise est prête à être posée.</a:t>
            </a:r>
          </a:p>
          <a:p>
            <a:pPr marL="171450" indent="-171450" algn="just">
              <a:lnSpc>
                <a:spcPct val="107000"/>
              </a:lnSpc>
              <a:spcAft>
                <a:spcPts val="800"/>
              </a:spcAft>
              <a:buFontTx/>
              <a:buChar char="-"/>
            </a:pPr>
            <a:r>
              <a:rPr lang="fr-FR" sz="800" b="1" i="1" dirty="0">
                <a:effectLst/>
                <a:latin typeface="Calibri" panose="020F0502020204030204" pitchFamily="34" charset="0"/>
                <a:ea typeface="Calibri" panose="020F0502020204030204" pitchFamily="34" charset="0"/>
                <a:cs typeface="Times New Roman" panose="02020603050405020304" pitchFamily="18" charset="0"/>
              </a:rPr>
              <a:t>Les délais de pose de balise sont parfois allongés du fait que le chauffeur n’est pas prêt au moment où il dépose son dossier       (ex : Allada).</a:t>
            </a:r>
            <a:endParaRPr lang="fr-FR" sz="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lnSpc>
                <a:spcPct val="107000"/>
              </a:lnSpc>
              <a:buFontTx/>
              <a:buChar char="-"/>
            </a:pPr>
            <a:r>
              <a:rPr lang="fr-FR" sz="800" b="1" i="1" dirty="0">
                <a:effectLst/>
                <a:latin typeface="Calibri" panose="020F0502020204030204" pitchFamily="34" charset="0"/>
                <a:ea typeface="Calibri" panose="020F0502020204030204" pitchFamily="34" charset="0"/>
                <a:cs typeface="Times New Roman" panose="02020603050405020304" pitchFamily="18" charset="0"/>
              </a:rPr>
              <a:t>Les délais de dépose à Malanville sont allongés du fait de la procédure douanière imposant un stationnement sur le parc de Boussougali avant lancement en convoi le lendemain.</a:t>
            </a:r>
          </a:p>
          <a:p>
            <a:pPr marL="171450" lvl="0" indent="-171450" algn="just">
              <a:lnSpc>
                <a:spcPct val="107000"/>
              </a:lnSpc>
              <a:buFontTx/>
              <a:buChar char="-"/>
            </a:pPr>
            <a:endParaRPr lang="fr-FR" sz="800" b="1"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fr-FR" sz="800" b="1" i="1" dirty="0">
                <a:effectLst/>
                <a:latin typeface="Calibri" panose="020F0502020204030204" pitchFamily="34" charset="0"/>
                <a:ea typeface="Calibri" panose="020F0502020204030204" pitchFamily="34" charset="0"/>
                <a:cs typeface="Times New Roman" panose="02020603050405020304" pitchFamily="18" charset="0"/>
              </a:rPr>
              <a:t>- Les délais de dépose à Kraké sont allongés du fait de l’instabilité à la frontière nigériane</a:t>
            </a:r>
            <a:endParaRPr lang="fr-FR" sz="800" b="1" dirty="0"/>
          </a:p>
        </p:txBody>
      </p:sp>
      <p:sp>
        <p:nvSpPr>
          <p:cNvPr id="23" name="ZoneTexte 22">
            <a:extLst>
              <a:ext uri="{FF2B5EF4-FFF2-40B4-BE49-F238E27FC236}">
                <a16:creationId xmlns:a16="http://schemas.microsoft.com/office/drawing/2014/main" id="{C2A9D42E-74D5-4DBF-ABDA-F9FC95CD4069}"/>
              </a:ext>
            </a:extLst>
          </p:cNvPr>
          <p:cNvSpPr txBox="1"/>
          <p:nvPr/>
        </p:nvSpPr>
        <p:spPr>
          <a:xfrm>
            <a:off x="198660" y="4016134"/>
            <a:ext cx="2805147" cy="246221"/>
          </a:xfrm>
          <a:prstGeom prst="rect">
            <a:avLst/>
          </a:prstGeom>
          <a:solidFill>
            <a:schemeClr val="bg2">
              <a:lumMod val="75000"/>
            </a:schemeClr>
          </a:solidFill>
          <a:ln>
            <a:solidFill>
              <a:srgbClr val="0057A5"/>
            </a:solidFill>
          </a:ln>
        </p:spPr>
        <p:txBody>
          <a:bodyPr wrap="square" rtlCol="0">
            <a:spAutoFit/>
          </a:bodyPr>
          <a:lstStyle/>
          <a:p>
            <a:pPr algn="ctr"/>
            <a:r>
              <a:rPr lang="fr-FR" sz="1000" b="1" dirty="0"/>
              <a:t>TRACKING VEHICULES EN TRANSIT</a:t>
            </a:r>
          </a:p>
        </p:txBody>
      </p:sp>
      <p:sp>
        <p:nvSpPr>
          <p:cNvPr id="25" name="ZoneTexte 24">
            <a:extLst>
              <a:ext uri="{FF2B5EF4-FFF2-40B4-BE49-F238E27FC236}">
                <a16:creationId xmlns:a16="http://schemas.microsoft.com/office/drawing/2014/main" id="{D8B8ECF9-2C64-4EAA-B29F-EEDF119B9162}"/>
              </a:ext>
            </a:extLst>
          </p:cNvPr>
          <p:cNvSpPr txBox="1"/>
          <p:nvPr/>
        </p:nvSpPr>
        <p:spPr>
          <a:xfrm>
            <a:off x="198659" y="4958457"/>
            <a:ext cx="2805148" cy="1818383"/>
          </a:xfrm>
          <a:prstGeom prst="rect">
            <a:avLst/>
          </a:prstGeom>
          <a:solidFill>
            <a:schemeClr val="accent1">
              <a:lumMod val="20000"/>
              <a:lumOff val="80000"/>
            </a:schemeClr>
          </a:solidFill>
          <a:ln>
            <a:solidFill>
              <a:srgbClr val="0057A5"/>
            </a:solidFill>
          </a:ln>
        </p:spPr>
        <p:txBody>
          <a:bodyPr wrap="square" rtlCol="0">
            <a:spAutoFit/>
          </a:bodyPr>
          <a:lstStyle/>
          <a:p>
            <a:pPr algn="just">
              <a:lnSpc>
                <a:spcPct val="107000"/>
              </a:lnSpc>
              <a:spcAft>
                <a:spcPts val="800"/>
              </a:spcAft>
            </a:pPr>
            <a:r>
              <a:rPr lang="fr-FR" sz="900" b="1" dirty="0">
                <a:latin typeface="Calibri" panose="020F0502020204030204" pitchFamily="34" charset="0"/>
                <a:ea typeface="Calibri" panose="020F0502020204030204" pitchFamily="34" charset="0"/>
                <a:cs typeface="Times New Roman" panose="02020603050405020304" pitchFamily="18" charset="0"/>
              </a:rPr>
              <a:t>NB: L</a:t>
            </a:r>
            <a:r>
              <a:rPr lang="fr-FR" sz="900" b="1" dirty="0">
                <a:effectLst/>
                <a:latin typeface="Calibri" panose="020F0502020204030204" pitchFamily="34" charset="0"/>
                <a:ea typeface="Calibri" panose="020F0502020204030204" pitchFamily="34" charset="0"/>
                <a:cs typeface="Times New Roman" panose="02020603050405020304" pitchFamily="18" charset="0"/>
              </a:rPr>
              <a:t>es Attestations de Suivi </a:t>
            </a:r>
            <a:r>
              <a:rPr lang="fr-FR" sz="900" b="1" dirty="0">
                <a:latin typeface="Calibri" panose="020F0502020204030204" pitchFamily="34" charset="0"/>
                <a:ea typeface="Calibri" panose="020F0502020204030204" pitchFamily="34" charset="0"/>
                <a:cs typeface="Times New Roman" panose="02020603050405020304" pitchFamily="18" charset="0"/>
              </a:rPr>
              <a:t>E</a:t>
            </a:r>
            <a:r>
              <a:rPr lang="fr-FR" sz="900" b="1" dirty="0">
                <a:effectLst/>
                <a:latin typeface="Calibri" panose="020F0502020204030204" pitchFamily="34" charset="0"/>
                <a:ea typeface="Calibri" panose="020F0502020204030204" pitchFamily="34" charset="0"/>
                <a:cs typeface="Times New Roman" panose="02020603050405020304" pitchFamily="18" charset="0"/>
              </a:rPr>
              <a:t>lectroniques sont automatiquement générées lors de la lecture à la frontière de sortie et sous réserve du respect des procédures de transit. Elles sont compilées et envoyées par lot à la Douane.</a:t>
            </a:r>
          </a:p>
          <a:p>
            <a:pPr algn="just">
              <a:lnSpc>
                <a:spcPct val="107000"/>
              </a:lnSpc>
              <a:spcAft>
                <a:spcPts val="800"/>
              </a:spcAft>
            </a:pPr>
            <a:r>
              <a:rPr lang="fr-FR" sz="900" b="1" dirty="0">
                <a:effectLst/>
                <a:latin typeface="Calibri" panose="020F0502020204030204" pitchFamily="34" charset="0"/>
                <a:ea typeface="Calibri" panose="020F0502020204030204" pitchFamily="34" charset="0"/>
                <a:cs typeface="Times New Roman" panose="02020603050405020304" pitchFamily="18" charset="0"/>
              </a:rPr>
              <a:t>A noter que les données des déclarations de véhicules en transit sont importées toutes les heures pour être mises en production. Les kits sont livrés au plus tard le lendemain sur les parcs. Des livraisons sur les parcs ont lieu deux fois par jour et trois fois les jours d’escorte.</a:t>
            </a:r>
          </a:p>
        </p:txBody>
      </p:sp>
      <p:sp>
        <p:nvSpPr>
          <p:cNvPr id="26" name="ZoneTexte 25">
            <a:extLst>
              <a:ext uri="{FF2B5EF4-FFF2-40B4-BE49-F238E27FC236}">
                <a16:creationId xmlns:a16="http://schemas.microsoft.com/office/drawing/2014/main" id="{7004F165-6D6A-4467-9041-46EA7D9A6C53}"/>
              </a:ext>
            </a:extLst>
          </p:cNvPr>
          <p:cNvSpPr txBox="1"/>
          <p:nvPr/>
        </p:nvSpPr>
        <p:spPr>
          <a:xfrm>
            <a:off x="3512036" y="4011238"/>
            <a:ext cx="2362039" cy="246221"/>
          </a:xfrm>
          <a:prstGeom prst="rect">
            <a:avLst/>
          </a:prstGeom>
          <a:solidFill>
            <a:schemeClr val="bg2">
              <a:lumMod val="75000"/>
            </a:schemeClr>
          </a:solidFill>
          <a:ln>
            <a:solidFill>
              <a:srgbClr val="0057A5"/>
            </a:solidFill>
          </a:ln>
        </p:spPr>
        <p:txBody>
          <a:bodyPr wrap="square" rtlCol="0">
            <a:spAutoFit/>
          </a:bodyPr>
          <a:lstStyle/>
          <a:p>
            <a:pPr algn="ctr"/>
            <a:r>
              <a:rPr lang="fr-FR" sz="1000" b="1" dirty="0"/>
              <a:t>INSPECTION DU VRAC</a:t>
            </a:r>
          </a:p>
        </p:txBody>
      </p:sp>
      <p:graphicFrame>
        <p:nvGraphicFramePr>
          <p:cNvPr id="3" name="Tableau 2">
            <a:extLst>
              <a:ext uri="{FF2B5EF4-FFF2-40B4-BE49-F238E27FC236}">
                <a16:creationId xmlns:a16="http://schemas.microsoft.com/office/drawing/2014/main" id="{5D81BC0B-D459-4F15-BD22-F5A58210D868}"/>
              </a:ext>
            </a:extLst>
          </p:cNvPr>
          <p:cNvGraphicFramePr>
            <a:graphicFrameLocks noGrp="1"/>
          </p:cNvGraphicFramePr>
          <p:nvPr>
            <p:extLst>
              <p:ext uri="{D42A27DB-BD31-4B8C-83A1-F6EECF244321}">
                <p14:modId xmlns:p14="http://schemas.microsoft.com/office/powerpoint/2010/main" val="2113101127"/>
              </p:ext>
            </p:extLst>
          </p:nvPr>
        </p:nvGraphicFramePr>
        <p:xfrm>
          <a:off x="198659" y="4329495"/>
          <a:ext cx="2805148" cy="599140"/>
        </p:xfrm>
        <a:graphic>
          <a:graphicData uri="http://schemas.openxmlformats.org/drawingml/2006/table">
            <a:tbl>
              <a:tblPr/>
              <a:tblGrid>
                <a:gridCol w="1402574">
                  <a:extLst>
                    <a:ext uri="{9D8B030D-6E8A-4147-A177-3AD203B41FA5}">
                      <a16:colId xmlns:a16="http://schemas.microsoft.com/office/drawing/2014/main" val="2342545703"/>
                    </a:ext>
                  </a:extLst>
                </a:gridCol>
                <a:gridCol w="1402574">
                  <a:extLst>
                    <a:ext uri="{9D8B030D-6E8A-4147-A177-3AD203B41FA5}">
                      <a16:colId xmlns:a16="http://schemas.microsoft.com/office/drawing/2014/main" val="346368558"/>
                    </a:ext>
                  </a:extLst>
                </a:gridCol>
              </a:tblGrid>
              <a:tr h="389590">
                <a:tc>
                  <a:txBody>
                    <a:bodyPr/>
                    <a:lstStyle/>
                    <a:p>
                      <a:pPr marL="0" algn="ctr" defTabSz="914400" rtl="0" eaLnBrk="1" fontAlgn="ctr" latinLnBrk="0" hangingPunct="1"/>
                      <a:r>
                        <a:rPr lang="fr-FR" sz="1000" b="1" i="0" u="none" strike="noStrike" kern="1200" dirty="0">
                          <a:solidFill>
                            <a:srgbClr val="000000"/>
                          </a:solidFill>
                          <a:effectLst/>
                          <a:latin typeface="Calibri" panose="020F0502020204030204" pitchFamily="34" charset="0"/>
                          <a:ea typeface="+mn-ea"/>
                          <a:cs typeface="+mn-cs"/>
                        </a:rPr>
                        <a:t>D</a:t>
                      </a:r>
                      <a:r>
                        <a:rPr lang="fr-FR" sz="1000" b="1" i="0" u="none" strike="noStrike" kern="1200">
                          <a:solidFill>
                            <a:srgbClr val="000000"/>
                          </a:solidFill>
                          <a:effectLst/>
                          <a:latin typeface="Calibri" panose="020F0502020204030204" pitchFamily="34" charset="0"/>
                          <a:ea typeface="+mn-ea"/>
                          <a:cs typeface="+mn-cs"/>
                        </a:rPr>
                        <a:t>élai </a:t>
                      </a:r>
                      <a:r>
                        <a:rPr lang="fr-FR" sz="1000" b="1" i="0" u="none" strike="noStrike" kern="1200" dirty="0">
                          <a:solidFill>
                            <a:srgbClr val="000000"/>
                          </a:solidFill>
                          <a:effectLst/>
                          <a:latin typeface="Calibri" panose="020F0502020204030204" pitchFamily="34" charset="0"/>
                          <a:ea typeface="+mn-ea"/>
                          <a:cs typeface="+mn-cs"/>
                        </a:rPr>
                        <a:t>de mise à disposition des ASE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fontAlgn="ctr" latinLnBrk="0" hangingPunct="1"/>
                      <a:r>
                        <a:rPr lang="fr-FR" sz="1000" b="1" i="0" u="none" strike="noStrike" kern="1200" dirty="0">
                          <a:solidFill>
                            <a:srgbClr val="000000"/>
                          </a:solidFill>
                          <a:effectLst/>
                          <a:latin typeface="Calibri" panose="020F0502020204030204" pitchFamily="34" charset="0"/>
                          <a:ea typeface="+mn-ea"/>
                          <a:cs typeface="+mn-cs"/>
                        </a:rPr>
                        <a:t>Délai de mise à disposition des Kits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926767300"/>
                  </a:ext>
                </a:extLst>
              </a:tr>
              <a:tr h="209550">
                <a:tc>
                  <a:txBody>
                    <a:bodyPr/>
                    <a:lstStyle/>
                    <a:p>
                      <a:pPr algn="ctr" fontAlgn="ctr"/>
                      <a:r>
                        <a:rPr lang="fr-FR" sz="1000" b="1" i="0" u="none" strike="noStrike" dirty="0">
                          <a:solidFill>
                            <a:srgbClr val="000000"/>
                          </a:solidFill>
                          <a:effectLst/>
                          <a:latin typeface="Calibri" panose="020F0502020204030204" pitchFamily="34" charset="0"/>
                        </a:rPr>
                        <a:t>2 jrs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rgbClr val="000000"/>
                          </a:solidFill>
                          <a:effectLst/>
                          <a:latin typeface="Calibri" panose="020F0502020204030204" pitchFamily="34" charset="0"/>
                        </a:rPr>
                        <a:t>&lt; 24H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503896"/>
                  </a:ext>
                </a:extLst>
              </a:tr>
            </a:tbl>
          </a:graphicData>
        </a:graphic>
      </p:graphicFrame>
      <p:graphicFrame>
        <p:nvGraphicFramePr>
          <p:cNvPr id="29" name="Tableau 28">
            <a:extLst>
              <a:ext uri="{FF2B5EF4-FFF2-40B4-BE49-F238E27FC236}">
                <a16:creationId xmlns:a16="http://schemas.microsoft.com/office/drawing/2014/main" id="{A77A08D7-9EC4-4BA3-B0E9-E84F37FC7215}"/>
              </a:ext>
            </a:extLst>
          </p:cNvPr>
          <p:cNvGraphicFramePr>
            <a:graphicFrameLocks noGrp="1"/>
          </p:cNvGraphicFramePr>
          <p:nvPr>
            <p:extLst>
              <p:ext uri="{D42A27DB-BD31-4B8C-83A1-F6EECF244321}">
                <p14:modId xmlns:p14="http://schemas.microsoft.com/office/powerpoint/2010/main" val="2525624280"/>
              </p:ext>
            </p:extLst>
          </p:nvPr>
        </p:nvGraphicFramePr>
        <p:xfrm>
          <a:off x="3504916" y="4327030"/>
          <a:ext cx="2376280" cy="755804"/>
        </p:xfrm>
        <a:graphic>
          <a:graphicData uri="http://schemas.openxmlformats.org/drawingml/2006/table">
            <a:tbl>
              <a:tblPr/>
              <a:tblGrid>
                <a:gridCol w="2376280">
                  <a:extLst>
                    <a:ext uri="{9D8B030D-6E8A-4147-A177-3AD203B41FA5}">
                      <a16:colId xmlns:a16="http://schemas.microsoft.com/office/drawing/2014/main" val="3686980894"/>
                    </a:ext>
                  </a:extLst>
                </a:gridCol>
              </a:tblGrid>
              <a:tr h="546254">
                <a:tc>
                  <a:txBody>
                    <a:bodyPr/>
                    <a:lstStyle/>
                    <a:p>
                      <a:pPr marL="0" algn="ctr" defTabSz="914400" rtl="0" eaLnBrk="1" fontAlgn="ctr" latinLnBrk="0" hangingPunct="1"/>
                      <a:r>
                        <a:rPr lang="fr-FR" sz="1000" b="1" i="0" u="none" strike="noStrike" kern="1200" dirty="0">
                          <a:solidFill>
                            <a:srgbClr val="000000"/>
                          </a:solidFill>
                          <a:effectLst/>
                          <a:latin typeface="Calibri" panose="020F0502020204030204" pitchFamily="34" charset="0"/>
                          <a:ea typeface="+mn-ea"/>
                          <a:cs typeface="+mn-cs"/>
                        </a:rPr>
                        <a:t>Délai moyen de transmission de l’attestation de poids à la Douane et à l’usager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60686650"/>
                  </a:ext>
                </a:extLst>
              </a:tr>
              <a:tr h="209550">
                <a:tc>
                  <a:txBody>
                    <a:bodyPr/>
                    <a:lstStyle/>
                    <a:p>
                      <a:pPr marL="0" algn="ctr" defTabSz="914400" rtl="0" eaLnBrk="1" fontAlgn="ctr" latinLnBrk="0" hangingPunct="1"/>
                      <a:r>
                        <a:rPr lang="fr-FR" sz="1000" b="1" i="0" u="none" strike="noStrike" kern="1200" dirty="0">
                          <a:solidFill>
                            <a:srgbClr val="000000"/>
                          </a:solidFill>
                          <a:effectLst/>
                          <a:latin typeface="Calibri" panose="020F0502020204030204" pitchFamily="34" charset="0"/>
                          <a:ea typeface="+mn-ea"/>
                          <a:cs typeface="+mn-cs"/>
                        </a:rPr>
                        <a:t>24H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544275"/>
                  </a:ext>
                </a:extLst>
              </a:tr>
            </a:tbl>
          </a:graphicData>
        </a:graphic>
      </p:graphicFrame>
      <p:pic>
        <p:nvPicPr>
          <p:cNvPr id="30" name="Image 29">
            <a:extLst>
              <a:ext uri="{FF2B5EF4-FFF2-40B4-BE49-F238E27FC236}">
                <a16:creationId xmlns:a16="http://schemas.microsoft.com/office/drawing/2014/main" id="{B38278FD-FC7A-441A-8C8F-948FDD320E6D}"/>
              </a:ext>
            </a:extLst>
          </p:cNvPr>
          <p:cNvPicPr>
            <a:picLocks noChangeAspect="1"/>
          </p:cNvPicPr>
          <p:nvPr/>
        </p:nvPicPr>
        <p:blipFill rotWithShape="1">
          <a:blip r:embed="rId5"/>
          <a:srcRect l="14249" t="74081" r="61928" b="11965"/>
          <a:stretch/>
        </p:blipFill>
        <p:spPr>
          <a:xfrm>
            <a:off x="3078558" y="5474348"/>
            <a:ext cx="3190736" cy="1116649"/>
          </a:xfrm>
          <a:prstGeom prst="roundRect">
            <a:avLst/>
          </a:prstGeom>
        </p:spPr>
      </p:pic>
    </p:spTree>
    <p:extLst>
      <p:ext uri="{BB962C8B-B14F-4D97-AF65-F5344CB8AC3E}">
        <p14:creationId xmlns:p14="http://schemas.microsoft.com/office/powerpoint/2010/main" val="3382249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38835</TotalTime>
  <Words>507</Words>
  <Application>Microsoft Office PowerPoint</Application>
  <PresentationFormat>Format A4 (210 x 297 mm)</PresentationFormat>
  <Paragraphs>115</Paragraphs>
  <Slides>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Calibri Light</vt:lpstr>
      <vt:lpstr>Thème Office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Olivia MENSAH</dc:creator>
  <cp:lastModifiedBy>DEGBE Essoua Assita Nadia [BC]</cp:lastModifiedBy>
  <cp:revision>417</cp:revision>
  <cp:lastPrinted>2020-01-21T10:50:59Z</cp:lastPrinted>
  <dcterms:created xsi:type="dcterms:W3CDTF">2018-07-05T12:02:05Z</dcterms:created>
  <dcterms:modified xsi:type="dcterms:W3CDTF">2021-07-06T10:26:52Z</dcterms:modified>
</cp:coreProperties>
</file>